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324" r:id="rId2"/>
    <p:sldId id="327" r:id="rId3"/>
    <p:sldId id="325" r:id="rId4"/>
    <p:sldId id="331" r:id="rId5"/>
    <p:sldId id="332" r:id="rId6"/>
    <p:sldId id="330" r:id="rId7"/>
    <p:sldId id="333" r:id="rId8"/>
    <p:sldId id="322" r:id="rId9"/>
    <p:sldId id="335" r:id="rId10"/>
    <p:sldId id="329" r:id="rId11"/>
    <p:sldId id="334" r:id="rId12"/>
  </p:sldIdLst>
  <p:sldSz cx="9144000" cy="5143500" type="screen16x9"/>
  <p:notesSz cx="6797675" cy="9872663"/>
  <p:defaultTextStyle>
    <a:defPPr>
      <a:defRPr lang="ru-RU"/>
    </a:defPPr>
    <a:lvl1pPr marL="0" algn="l" defTabSz="9140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98" algn="l" defTabSz="9140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18" algn="l" defTabSz="9140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34" algn="l" defTabSz="9140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31" algn="l" defTabSz="9140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029" algn="l" defTabSz="9140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040" algn="l" defTabSz="9140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045" algn="l" defTabSz="9140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7597" autoAdjust="0"/>
  </p:normalViewPr>
  <p:slideViewPr>
    <p:cSldViewPr>
      <p:cViewPr varScale="1">
        <p:scale>
          <a:sx n="146" d="100"/>
          <a:sy n="146" d="100"/>
        </p:scale>
        <p:origin x="984" y="126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878F-E82A-448F-A4BC-D7AF94A62979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75B6D-24DA-4983-A284-785EBB518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9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978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1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8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0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1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3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5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33764-79B8-4AFF-BAE1-53D2130250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91A6-BB44-466B-A8DA-9C80909A1D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3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7D6E3-DD09-4936-8846-808E194F5D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053F-3802-4C12-9C80-E7AAC64F2B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7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98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98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DA260B-A13B-427B-9E57-BC31E31A15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710E6-9D06-491A-9BDC-767D1CC685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34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mpla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1">
            <a:extLst>
              <a:ext uri="{FF2B5EF4-FFF2-40B4-BE49-F238E27FC236}">
                <a16:creationId xmlns:a16="http://schemas.microsoft.com/office/drawing/2014/main" id="{D3B15260-215D-8A47-A2D0-3529A9C90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992" y="337513"/>
            <a:ext cx="5745579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indent="0" algn="l">
              <a:lnSpc>
                <a:spcPct val="100000"/>
              </a:lnSpc>
              <a:spcBef>
                <a:spcPts val="0"/>
              </a:spcBef>
              <a:buNone/>
              <a:defRPr lang="x-none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defTabSz="288103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Текст заголовка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A04E0B-004A-6D43-978B-4FCAABE687DC}"/>
              </a:ext>
            </a:extLst>
          </p:cNvPr>
          <p:cNvSpPr txBox="1"/>
          <p:nvPr userDrawn="1"/>
        </p:nvSpPr>
        <p:spPr>
          <a:xfrm>
            <a:off x="8534973" y="324578"/>
            <a:ext cx="304841" cy="220411"/>
          </a:xfrm>
          <a:prstGeom prst="rect">
            <a:avLst/>
          </a:prstGeom>
          <a:noFill/>
        </p:spPr>
        <p:txBody>
          <a:bodyPr wrap="square" lIns="0" tIns="0" rIns="0" bIns="22684" rtlCol="0" anchor="b">
            <a:noAutofit/>
          </a:bodyPr>
          <a:lstStyle/>
          <a:p>
            <a:pPr algn="r" defTabSz="914063"/>
            <a:fld id="{02BD35D1-6B8F-1043-A6F6-16E5A3E4767A}" type="slidenum">
              <a:rPr lang="x-none" sz="1000" b="1">
                <a:solidFill>
                  <a:prstClr val="white">
                    <a:lumMod val="65000"/>
                  </a:prstClr>
                </a:solidFill>
                <a:latin typeface="Cambria" panose="02040503050406030204" pitchFamily="18" charset="0"/>
              </a:rPr>
              <a:pPr algn="r" defTabSz="914063"/>
              <a:t>‹#›</a:t>
            </a:fld>
            <a:endParaRPr lang="x-none" sz="1000" b="1" dirty="0">
              <a:solidFill>
                <a:prstClr val="white">
                  <a:lumMod val="65000"/>
                </a:prstClr>
              </a:solidFill>
              <a:latin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42925B-5DCD-364B-A813-8F260F43543F}"/>
              </a:ext>
            </a:extLst>
          </p:cNvPr>
          <p:cNvCxnSpPr>
            <a:cxnSpLocks/>
          </p:cNvCxnSpPr>
          <p:nvPr userDrawn="1"/>
        </p:nvCxnSpPr>
        <p:spPr>
          <a:xfrm flipV="1">
            <a:off x="8534927" y="7"/>
            <a:ext cx="0" cy="51405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16">
            <a:extLst>
              <a:ext uri="{FF2B5EF4-FFF2-40B4-BE49-F238E27FC236}">
                <a16:creationId xmlns:a16="http://schemas.microsoft.com/office/drawing/2014/main" id="{3044DEE0-F0F5-7844-BFDA-C42393B94E8A}"/>
              </a:ext>
            </a:extLst>
          </p:cNvPr>
          <p:cNvSpPr>
            <a:spLocks noChangeAspect="1"/>
          </p:cNvSpPr>
          <p:nvPr userDrawn="1"/>
        </p:nvSpPr>
        <p:spPr>
          <a:xfrm>
            <a:off x="243285" y="202145"/>
            <a:ext cx="427239" cy="424101"/>
          </a:xfrm>
          <a:prstGeom prst="ellipse">
            <a:avLst/>
          </a:prstGeom>
          <a:solidFill>
            <a:srgbClr val="28B5FF"/>
          </a:solidFill>
          <a:ln w="12700">
            <a:noFill/>
          </a:ln>
          <a:effectLst>
            <a:innerShdw blurRad="88900" dist="12700" dir="81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73" rIns="68529" bIns="34273" rtlCol="0" anchor="ctr"/>
          <a:lstStyle/>
          <a:p>
            <a:pPr algn="ctr" defTabSz="914063"/>
            <a:endParaRPr lang="ru-RU" sz="1100" dirty="0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2FB28C-2680-AF47-BC13-3E0407DD2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" b="5937"/>
          <a:stretch/>
        </p:blipFill>
        <p:spPr>
          <a:xfrm>
            <a:off x="6639738" y="302874"/>
            <a:ext cx="853554" cy="233568"/>
          </a:xfrm>
          <a:prstGeom prst="rect">
            <a:avLst/>
          </a:prstGeom>
        </p:spPr>
      </p:pic>
      <p:pic>
        <p:nvPicPr>
          <p:cNvPr id="13" name="Рисунок 6">
            <a:extLst>
              <a:ext uri="{FF2B5EF4-FFF2-40B4-BE49-F238E27FC236}">
                <a16:creationId xmlns:a16="http://schemas.microsoft.com/office/drawing/2014/main" id="{2EF0676A-1162-1847-9159-FD0B3B2A3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6809" t="23809" r="6472" b="27380"/>
          <a:stretch/>
        </p:blipFill>
        <p:spPr>
          <a:xfrm>
            <a:off x="7920070" y="343428"/>
            <a:ext cx="500708" cy="15127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1C47288-B11E-6647-90EA-EC83257AC3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95476" y="311005"/>
            <a:ext cx="267520" cy="2030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98977E-0D83-E844-80A3-25FD6A835DD8}"/>
              </a:ext>
            </a:extLst>
          </p:cNvPr>
          <p:cNvSpPr/>
          <p:nvPr userDrawn="1"/>
        </p:nvSpPr>
        <p:spPr>
          <a:xfrm>
            <a:off x="7830943" y="592269"/>
            <a:ext cx="916321" cy="769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 defTabSz="914063"/>
            <a:r>
              <a:rPr lang="ru-RU" sz="500" b="1" dirty="0">
                <a:solidFill>
                  <a:prstClr val="white">
                    <a:lumMod val="65000"/>
                  </a:prst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2021-2025</a:t>
            </a:r>
          </a:p>
        </p:txBody>
      </p:sp>
    </p:spTree>
    <p:extLst>
      <p:ext uri="{BB962C8B-B14F-4D97-AF65-F5344CB8AC3E}">
        <p14:creationId xmlns:p14="http://schemas.microsoft.com/office/powerpoint/2010/main" val="34076930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769" userDrawn="1">
          <p15:clr>
            <a:srgbClr val="FBAE40"/>
          </p15:clr>
        </p15:guide>
        <p15:guide id="2" orient="horz" pos="227" userDrawn="1">
          <p15:clr>
            <a:srgbClr val="FBAE40"/>
          </p15:clr>
        </p15:guide>
        <p15:guide id="3" orient="horz" pos="3628" userDrawn="1">
          <p15:clr>
            <a:srgbClr val="FBAE40"/>
          </p15:clr>
        </p15:guide>
        <p15:guide id="4" pos="301" userDrawn="1">
          <p15:clr>
            <a:srgbClr val="FBAE40"/>
          </p15:clr>
        </p15:guide>
        <p15:guide id="5" pos="2419" userDrawn="1">
          <p15:clr>
            <a:srgbClr val="FBAE40"/>
          </p15:clr>
        </p15:guide>
        <p15:guide id="6" pos="6652" userDrawn="1">
          <p15:clr>
            <a:srgbClr val="FBAE40"/>
          </p15:clr>
        </p15:guide>
        <p15:guide id="7" pos="4536" userDrawn="1">
          <p15:clr>
            <a:srgbClr val="FBAE40"/>
          </p15:clr>
        </p15:guide>
        <p15:guide id="8" pos="3144" userDrawn="1">
          <p15:clr>
            <a:srgbClr val="FBAE40"/>
          </p15:clr>
        </p15:guide>
        <p15:guide id="9" pos="5987" userDrawn="1">
          <p15:clr>
            <a:srgbClr val="FBAE40"/>
          </p15:clr>
        </p15:guide>
        <p15:guide id="10" orient="horz" pos="6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Основной образец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/>
          <p:nvPr/>
        </p:nvPicPr>
        <p:blipFill>
          <a:blip r:embed="rId2"/>
          <a:stretch/>
        </p:blipFill>
        <p:spPr>
          <a:xfrm>
            <a:off x="8255" y="12570"/>
            <a:ext cx="387299" cy="5130941"/>
          </a:xfrm>
          <a:prstGeom prst="rect">
            <a:avLst/>
          </a:prstGeom>
          <a:ln>
            <a:noFill/>
          </a:ln>
        </p:spPr>
      </p:pic>
      <p:sp>
        <p:nvSpPr>
          <p:cNvPr id="16" name="Shape 16"/>
          <p:cNvSpPr/>
          <p:nvPr/>
        </p:nvSpPr>
        <p:spPr>
          <a:xfrm>
            <a:off x="333286" y="12563"/>
            <a:ext cx="1352372" cy="705284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olid"/>
          </a:ln>
        </p:spPr>
        <p:txBody>
          <a:bodyPr lIns="68580" tIns="34290" rIns="68580" bIns="34290" anchor="ctr"/>
          <a:lstStyle/>
          <a:p>
            <a:pPr marL="0" indent="0" algn="ctr"/>
            <a:endParaRPr sz="1013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8" name="Picture 18"/>
          <p:cNvPicPr/>
          <p:nvPr/>
        </p:nvPicPr>
        <p:blipFill>
          <a:blip r:embed="rId3"/>
          <a:stretch/>
        </p:blipFill>
        <p:spPr>
          <a:xfrm>
            <a:off x="7987330" y="18976"/>
            <a:ext cx="1132575" cy="3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1B477-36E6-4E07-B732-AA28A4ED21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05E2-0A8B-45E8-A408-E7964A3E24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233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42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19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40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60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6801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000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19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39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359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B8421-AD51-4D92-AFE9-3A9C7C2E85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B010-2FA7-40E5-9821-23CF3FA7DB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1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525A3-431A-4D63-8E4A-ABF9814BAA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6C3B-E057-416A-8B91-3BC73F7EE3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7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996" indent="0">
              <a:buNone/>
              <a:defRPr sz="1500" b="1"/>
            </a:lvl2pPr>
            <a:lvl3pPr marL="684008" indent="0">
              <a:buNone/>
              <a:defRPr sz="1400" b="1"/>
            </a:lvl3pPr>
            <a:lvl4pPr marL="1026000" indent="0">
              <a:buNone/>
              <a:defRPr sz="1200" b="1"/>
            </a:lvl4pPr>
            <a:lvl5pPr marL="1368014" indent="0">
              <a:buNone/>
              <a:defRPr sz="1200" b="1"/>
            </a:lvl5pPr>
            <a:lvl6pPr marL="1710005" indent="0">
              <a:buNone/>
              <a:defRPr sz="1200" b="1"/>
            </a:lvl6pPr>
            <a:lvl7pPr marL="2051997" indent="0">
              <a:buNone/>
              <a:defRPr sz="1200" b="1"/>
            </a:lvl7pPr>
            <a:lvl8pPr marL="2393993" indent="0">
              <a:buNone/>
              <a:defRPr sz="1200" b="1"/>
            </a:lvl8pPr>
            <a:lvl9pPr marL="2735993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341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996" indent="0">
              <a:buNone/>
              <a:defRPr sz="1500" b="1"/>
            </a:lvl2pPr>
            <a:lvl3pPr marL="684008" indent="0">
              <a:buNone/>
              <a:defRPr sz="1400" b="1"/>
            </a:lvl3pPr>
            <a:lvl4pPr marL="1026000" indent="0">
              <a:buNone/>
              <a:defRPr sz="1200" b="1"/>
            </a:lvl4pPr>
            <a:lvl5pPr marL="1368014" indent="0">
              <a:buNone/>
              <a:defRPr sz="1200" b="1"/>
            </a:lvl5pPr>
            <a:lvl6pPr marL="1710005" indent="0">
              <a:buNone/>
              <a:defRPr sz="1200" b="1"/>
            </a:lvl6pPr>
            <a:lvl7pPr marL="2051997" indent="0">
              <a:buNone/>
              <a:defRPr sz="1200" b="1"/>
            </a:lvl7pPr>
            <a:lvl8pPr marL="2393993" indent="0">
              <a:buNone/>
              <a:defRPr sz="1200" b="1"/>
            </a:lvl8pPr>
            <a:lvl9pPr marL="2735993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A7242D-FA52-43B6-ACC3-65D5D1A21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7445-0718-4019-B09A-DAC6F489F6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4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957C67-8BEA-4659-BE92-E221CFE69A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0A43-731C-44E0-990A-210CF792A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3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CAE55-7DC0-4753-9B50-44FE0DB78F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2C1F-55B2-4BB5-BC9B-C6B56FC2B2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5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97" y="204793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90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97" y="1076340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1996" indent="0">
              <a:buNone/>
              <a:defRPr sz="900"/>
            </a:lvl2pPr>
            <a:lvl3pPr marL="684008" indent="0">
              <a:buNone/>
              <a:defRPr sz="800"/>
            </a:lvl3pPr>
            <a:lvl4pPr marL="1026000" indent="0">
              <a:buNone/>
              <a:defRPr sz="700"/>
            </a:lvl4pPr>
            <a:lvl5pPr marL="1368014" indent="0">
              <a:buNone/>
              <a:defRPr sz="700"/>
            </a:lvl5pPr>
            <a:lvl6pPr marL="1710005" indent="0">
              <a:buNone/>
              <a:defRPr sz="700"/>
            </a:lvl6pPr>
            <a:lvl7pPr marL="2051997" indent="0">
              <a:buNone/>
              <a:defRPr sz="700"/>
            </a:lvl7pPr>
            <a:lvl8pPr marL="2393993" indent="0">
              <a:buNone/>
              <a:defRPr sz="700"/>
            </a:lvl8pPr>
            <a:lvl9pPr marL="2735993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C77526-2B38-4221-991B-A0E343226E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16AB-7FEA-45E5-AD1A-9AB6BA29D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3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7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1996" indent="0">
              <a:buNone/>
              <a:defRPr sz="2100"/>
            </a:lvl2pPr>
            <a:lvl3pPr marL="684008" indent="0">
              <a:buNone/>
              <a:defRPr sz="1800"/>
            </a:lvl3pPr>
            <a:lvl4pPr marL="1026000" indent="0">
              <a:buNone/>
              <a:defRPr sz="1500"/>
            </a:lvl4pPr>
            <a:lvl5pPr marL="1368014" indent="0">
              <a:buNone/>
              <a:defRPr sz="1500"/>
            </a:lvl5pPr>
            <a:lvl6pPr marL="1710005" indent="0">
              <a:buNone/>
              <a:defRPr sz="1500"/>
            </a:lvl6pPr>
            <a:lvl7pPr marL="2051997" indent="0">
              <a:buNone/>
              <a:defRPr sz="1500"/>
            </a:lvl7pPr>
            <a:lvl8pPr marL="2393993" indent="0">
              <a:buNone/>
              <a:defRPr sz="1500"/>
            </a:lvl8pPr>
            <a:lvl9pPr marL="2735993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4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1996" indent="0">
              <a:buNone/>
              <a:defRPr sz="900"/>
            </a:lvl2pPr>
            <a:lvl3pPr marL="684008" indent="0">
              <a:buNone/>
              <a:defRPr sz="800"/>
            </a:lvl3pPr>
            <a:lvl4pPr marL="1026000" indent="0">
              <a:buNone/>
              <a:defRPr sz="700"/>
            </a:lvl4pPr>
            <a:lvl5pPr marL="1368014" indent="0">
              <a:buNone/>
              <a:defRPr sz="700"/>
            </a:lvl5pPr>
            <a:lvl6pPr marL="1710005" indent="0">
              <a:buNone/>
              <a:defRPr sz="700"/>
            </a:lvl6pPr>
            <a:lvl7pPr marL="2051997" indent="0">
              <a:buNone/>
              <a:defRPr sz="700"/>
            </a:lvl7pPr>
            <a:lvl8pPr marL="2393993" indent="0">
              <a:buNone/>
              <a:defRPr sz="700"/>
            </a:lvl8pPr>
            <a:lvl9pPr marL="2735993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CD6793-AC91-43D1-AF36-E05227C92B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552D-2CC5-46C5-97DD-24388CF71A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4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375" tIns="34186" rIns="68375" bIns="3418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68375" tIns="34186" rIns="68375" bIns="3418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321"/>
            <a:ext cx="2133600" cy="273844"/>
          </a:xfrm>
          <a:prstGeom prst="rect">
            <a:avLst/>
          </a:prstGeom>
        </p:spPr>
        <p:txBody>
          <a:bodyPr vert="horz" lIns="68375" tIns="34186" rIns="68375" bIns="3418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399AB2A-A5EA-4799-84E3-643D7D7540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321"/>
            <a:ext cx="2895600" cy="273844"/>
          </a:xfrm>
          <a:prstGeom prst="rect">
            <a:avLst/>
          </a:prstGeom>
        </p:spPr>
        <p:txBody>
          <a:bodyPr vert="horz" lIns="68375" tIns="34186" rIns="68375" bIns="3418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321"/>
            <a:ext cx="2133600" cy="273844"/>
          </a:xfrm>
          <a:prstGeom prst="rect">
            <a:avLst/>
          </a:prstGeom>
        </p:spPr>
        <p:txBody>
          <a:bodyPr vert="horz" lIns="68375" tIns="34186" rIns="68375" bIns="3418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3" eaLnBrk="0" fontAlgn="base" hangingPunct="0">
              <a:spcBef>
                <a:spcPct val="0"/>
              </a:spcBef>
              <a:spcAft>
                <a:spcPct val="0"/>
              </a:spcAft>
            </a:pPr>
            <a:fld id="{494EF5B3-CA69-4823-8154-F3FE423763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9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5" r:id="rId13"/>
  </p:sldLayoutIdLst>
  <p:hf sldNum="0" hdr="0" ftr="0" dt="0"/>
  <p:txStyles>
    <p:titleStyle>
      <a:lvl1pPr algn="ctr" defTabSz="684008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502" indent="-256502" algn="l" defTabSz="6840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5773" indent="-213756" algn="l" defTabSz="68400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5002" indent="-171011" algn="l" defTabSz="68400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994" indent="-171011" algn="l" defTabSz="684008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8990" indent="-171011" algn="l" defTabSz="684008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0999" indent="-171011" algn="l" defTabSz="68400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004" indent="-171011" algn="l" defTabSz="68400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996" indent="-171011" algn="l" defTabSz="68400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002" indent="-171011" algn="l" defTabSz="68400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40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996" algn="l" defTabSz="6840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8" algn="l" defTabSz="6840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000" algn="l" defTabSz="6840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014" algn="l" defTabSz="6840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005" algn="l" defTabSz="6840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1997" algn="l" defTabSz="6840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3993" algn="l" defTabSz="6840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5993" algn="l" defTabSz="6840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95196"/>
            <a:ext cx="70567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491630"/>
            <a:ext cx="54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МЕДИЦИНСКОЙ ПОМОЩИ УЧАСТНИКАМ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 </a:t>
            </a:r>
          </a:p>
          <a:p>
            <a:pPr lvl="0" algn="ctr" defTabSz="914400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ЧЛЕНАМ ИХ СЕМЕЙ</a:t>
            </a:r>
          </a:p>
          <a:p>
            <a:pPr lvl="0" algn="ctr" defTabSz="914400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РЕСПУБЛИКЕ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1430545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55526"/>
            <a:ext cx="3137477" cy="3816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7" y="555526"/>
            <a:ext cx="5184576" cy="1978122"/>
          </a:xfrm>
          <a:prstGeom prst="rect">
            <a:avLst/>
          </a:prstGeom>
          <a:noFill/>
        </p:spPr>
        <p:txBody>
          <a:bodyPr wrap="square" lIns="91396" tIns="45696" rIns="91396" bIns="4569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«….Эти люди - настоящие мужчины, защитники нашей страны, наши герои, с честью, доблестно выполняли свой воинский долг. Теперь наша задача выполнить свой долг перед ними…»</a:t>
            </a:r>
          </a:p>
          <a:p>
            <a:pPr>
              <a:lnSpc>
                <a:spcPct val="130000"/>
              </a:lnSpc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3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Путин</a:t>
            </a:r>
          </a:p>
        </p:txBody>
      </p:sp>
    </p:spTree>
    <p:extLst>
      <p:ext uri="{BB962C8B-B14F-4D97-AF65-F5344CB8AC3E}">
        <p14:creationId xmlns:p14="http://schemas.microsoft.com/office/powerpoint/2010/main" val="121352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95736" y="2067694"/>
            <a:ext cx="6117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Благодарю за внимание!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8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7494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 МЕДИЦИНСКОЙ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843558"/>
            <a:ext cx="806489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государственных гарантий бесплатного оказания гражданам медицинской помощи на территории Республики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атарстан</a:t>
            </a:r>
          </a:p>
          <a:p>
            <a:pPr lvl="0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определена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внеочередная организация медицинской помощи</a:t>
            </a:r>
          </a:p>
          <a:p>
            <a:pPr lvl="0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РТ от 12.02.2019 № 251  «Об организации медицинской помощи льготным категориям граждан </a:t>
            </a: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госпиталях для ветеранов войн г. Казани и Набережные Челны» с изм. от 19.06.2024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расширение перечня льготников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РТ от 23.05.2023 № 1085 «Об организации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 ветеранам боевых действий, участвовавшим в СВО»   </a:t>
            </a:r>
          </a:p>
          <a:p>
            <a:pPr lvl="0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перечне медицинских организаций </a:t>
            </a:r>
          </a:p>
          <a:p>
            <a:pPr lvl="0"/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РТ от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04.04.2025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740 «О мониторинге оказания медицинской помощи ветеранам боевых действий, участвовавшим в специальной военной операции»  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перечне медицинских организаций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5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1765" y="155956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МЕДИЦИНСКОЙ ПОМОЩИ УЧАСТНИКАМ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 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ЧЛЕНАМ ИХ СЕМЕЙ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884503"/>
            <a:ext cx="63367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Военнослужащие вооруженных сил Российской Федерации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ФГКУ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354 ВКГ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МО РФ г.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Казан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(150 коек)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ГАУЗ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«Городская клиническая больница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7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М.Н.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Садыкова» г.Казани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коек)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ГАУЗ «Госпиталь для ветеранов войн» г. Казани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коек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ГАУЗ «Городская клиническая больница №12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(100 коек)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ГАУЗ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клиническая больница №16»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( 48 коек)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495485"/>
            <a:ext cx="82089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Ветераны СВО и члены их семей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ГАУЗ «Госпиталь для ветеранов войн» г. Казани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ГАУЗ «Госпиталь для ветеранов войн» г. Набережные Челны</a:t>
            </a:r>
          </a:p>
          <a:p>
            <a:pPr marL="285750" lvl="0" indent="-285750" defTabSz="9144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ГАУЗ  «Республиканская клиническая психиатрическая больница им. акад.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В.М.Бехтерева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МЗ РТ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ГАУЗ «Городская клиническая больница № 7 им.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М.Н.Садыкова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(медицинская реабилитация)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 Республики Татарстан 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ВМП центры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Татарстан,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центры (направление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оформляется ГВС МЗ РТ по соответствующему профилю) </a:t>
            </a:r>
          </a:p>
        </p:txBody>
      </p:sp>
    </p:spTree>
    <p:extLst>
      <p:ext uri="{BB962C8B-B14F-4D97-AF65-F5344CB8AC3E}">
        <p14:creationId xmlns:p14="http://schemas.microsoft.com/office/powerpoint/2010/main" val="410080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Z:\А.Р. МУХАМЕТЗЯНОВ\ОТ IT\Кар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8688" y="1134572"/>
            <a:ext cx="4873552" cy="325153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3528" y="227584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МЕДИЦИНСКОЙ ПОМОЩ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ВЕТЕРАНАМ СВО И ЧЛЕНАМ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ОРГАНИЗАЦИЯХ РЕСПУБЛИКИ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682" y="1349143"/>
            <a:ext cx="2433369" cy="1035008"/>
          </a:xfrm>
          <a:prstGeom prst="rect">
            <a:avLst/>
          </a:prstGeom>
          <a:noFill/>
        </p:spPr>
        <p:txBody>
          <a:bodyPr wrap="square" lIns="80093" tIns="40046" rIns="80093" bIns="40046" rtlCol="0">
            <a:spAutoFit/>
          </a:bodyPr>
          <a:lstStyle/>
          <a:p>
            <a:pPr algn="ctr" defTabSz="914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ГАУЗ «Госпиталь для ветеранов войн» г. Казани  </a:t>
            </a:r>
            <a:r>
              <a:rPr lang="ru-RU" sz="1500" kern="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(г. Казань + 23 </a:t>
            </a:r>
          </a:p>
          <a:p>
            <a:pPr algn="ctr" defTabSz="914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kern="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муниципальных района)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9138" y="1313699"/>
            <a:ext cx="3104011" cy="1035008"/>
          </a:xfrm>
          <a:prstGeom prst="rect">
            <a:avLst/>
          </a:prstGeom>
          <a:noFill/>
        </p:spPr>
        <p:txBody>
          <a:bodyPr wrap="square" lIns="80093" tIns="40046" rIns="80093" bIns="40046" rtlCol="0">
            <a:spAutoFit/>
          </a:bodyPr>
          <a:lstStyle/>
          <a:p>
            <a:pPr algn="ctr" defTabSz="914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ГАУЗ «Госпиталь для ветеранов войн» г. Набережные Челны </a:t>
            </a:r>
          </a:p>
          <a:p>
            <a:pPr algn="ctr" defTabSz="914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kern="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(г. Набережные Челны + 20 муниципальных районов)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777" y="2624825"/>
            <a:ext cx="241791" cy="26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9882" y="2522271"/>
            <a:ext cx="241791" cy="26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22FA2C07-9042-0F91-00C9-A7F789F2AF40}"/>
              </a:ext>
            </a:extLst>
          </p:cNvPr>
          <p:cNvSpPr txBox="1">
            <a:spLocks/>
          </p:cNvSpPr>
          <p:nvPr/>
        </p:nvSpPr>
        <p:spPr>
          <a:xfrm>
            <a:off x="520699" y="2603966"/>
            <a:ext cx="1440161" cy="469130"/>
          </a:xfrm>
          <a:prstGeom prst="rect">
            <a:avLst/>
          </a:prstGeom>
          <a:noFill/>
        </p:spPr>
        <p:txBody>
          <a:bodyPr lIns="68526" tIns="34262" rIns="68526" bIns="34262"/>
          <a:lstStyle>
            <a:lvl1pPr>
              <a:defRPr lang="ru-RU" sz="2000" b="1" kern="1200" dirty="0">
                <a:solidFill>
                  <a:srgbClr val="045769"/>
                </a:solidFill>
                <a:latin typeface="Corbel" panose="020B0503020204020204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algn="ctr" defTabSz="914258">
              <a:defRPr/>
            </a:pPr>
            <a:r>
              <a:rPr lang="ru-RU" sz="1200" b="0" dirty="0">
                <a:solidFill>
                  <a:srgbClr val="4BACC6">
                    <a:lumMod val="50000"/>
                  </a:srgbClr>
                </a:solidFill>
                <a:latin typeface="Arial Narrow" pitchFamily="34" charset="0"/>
              </a:rPr>
              <a:t>      КОЛЛ ЦЕНТР 24/7 </a:t>
            </a:r>
          </a:p>
          <a:p>
            <a:pPr algn="ctr" defTabSz="914258">
              <a:defRPr/>
            </a:pPr>
            <a:r>
              <a:rPr lang="ru-RU" sz="1200" b="0" dirty="0">
                <a:solidFill>
                  <a:srgbClr val="4BACC6">
                    <a:lumMod val="50000"/>
                  </a:srgbClr>
                </a:solidFill>
                <a:latin typeface="Arial Narrow" pitchFamily="34" charset="0"/>
              </a:rPr>
              <a:t>       8(843)239-15-11</a:t>
            </a:r>
          </a:p>
          <a:p>
            <a:pPr marL="171424" indent="-171424" algn="ctr" defTabSz="914258">
              <a:buFont typeface="Arial" pitchFamily="34" charset="0"/>
              <a:buChar char="•"/>
              <a:defRPr/>
            </a:pPr>
            <a:endParaRPr lang="ru-RU" sz="1200" b="0" dirty="0">
              <a:solidFill>
                <a:srgbClr val="4BACC6">
                  <a:lumMod val="50000"/>
                </a:srgbClr>
              </a:solidFill>
              <a:latin typeface="Arial Narrow" pitchFamily="34" charset="0"/>
            </a:endParaRPr>
          </a:p>
          <a:p>
            <a:pPr algn="ctr" defTabSz="914258">
              <a:defRPr/>
            </a:pPr>
            <a:endParaRPr lang="ru-RU" sz="1200" b="0" dirty="0">
              <a:solidFill>
                <a:srgbClr val="4BACC6">
                  <a:lumMod val="50000"/>
                </a:srgbClr>
              </a:solidFill>
              <a:latin typeface="Arial Narrow" pitchFamily="34" charset="0"/>
            </a:endParaRPr>
          </a:p>
          <a:p>
            <a:pPr algn="ctr" defTabSz="914258">
              <a:defRPr/>
            </a:pPr>
            <a:endParaRPr lang="ru-RU" sz="1200" b="0" dirty="0">
              <a:solidFill>
                <a:srgbClr val="4BACC6">
                  <a:lumMod val="50000"/>
                </a:srgbClr>
              </a:solidFill>
              <a:latin typeface="Arial Narrow" pitchFamily="34" charset="0"/>
            </a:endParaRPr>
          </a:p>
          <a:p>
            <a:pPr algn="ctr" defTabSz="914258">
              <a:defRPr/>
            </a:pPr>
            <a:endParaRPr lang="ru-RU" sz="1200" b="0" dirty="0">
              <a:solidFill>
                <a:srgbClr val="4BACC6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22FA2C07-9042-0F91-00C9-A7F789F2AF40}"/>
              </a:ext>
            </a:extLst>
          </p:cNvPr>
          <p:cNvSpPr txBox="1">
            <a:spLocks/>
          </p:cNvSpPr>
          <p:nvPr/>
        </p:nvSpPr>
        <p:spPr>
          <a:xfrm>
            <a:off x="6970778" y="2522271"/>
            <a:ext cx="1660998" cy="469130"/>
          </a:xfrm>
          <a:prstGeom prst="rect">
            <a:avLst/>
          </a:prstGeom>
          <a:noFill/>
        </p:spPr>
        <p:txBody>
          <a:bodyPr lIns="68526" tIns="34262" rIns="68526" bIns="34262"/>
          <a:lstStyle>
            <a:lvl1pPr>
              <a:defRPr lang="ru-RU" sz="2000" b="1" kern="1200" dirty="0">
                <a:solidFill>
                  <a:srgbClr val="045769"/>
                </a:solidFill>
                <a:latin typeface="Corbel" panose="020B0503020204020204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defTabSz="914258">
              <a:defRPr/>
            </a:pP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     КОЛЛ ЦЕНТР 24/7 </a:t>
            </a:r>
          </a:p>
          <a:p>
            <a:pPr defTabSz="914258">
              <a:defRPr/>
            </a:pP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      8(8552)78-09-92</a:t>
            </a:r>
            <a:endParaRPr sz="1200" b="0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  <a:p>
            <a:pPr marL="171424" indent="-171424" defTabSz="914258">
              <a:buFont typeface="Arial" pitchFamily="34" charset="0"/>
              <a:buChar char="•"/>
              <a:defRPr/>
            </a:pPr>
            <a:endParaRPr sz="1200" b="0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  <a:p>
            <a:pPr defTabSz="914258">
              <a:defRPr/>
            </a:pPr>
            <a:endParaRPr sz="1200" b="0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  <a:p>
            <a:pPr defTabSz="914258">
              <a:defRPr/>
            </a:pPr>
            <a:endParaRPr sz="1200" b="0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  <a:p>
            <a:pPr defTabSz="914258">
              <a:defRPr/>
            </a:pPr>
            <a:endParaRPr sz="1200" b="0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660" y="4124809"/>
            <a:ext cx="8530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 defTabSz="914400">
              <a:buFont typeface="Arial" pitchFamily="34" charset="0"/>
              <a:buChar char="•"/>
              <a:defRPr/>
            </a:pPr>
            <a:r>
              <a:rPr lang="ru-RU" sz="14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медицинской организации РТ назначены ответственные лица</a:t>
            </a:r>
          </a:p>
          <a:p>
            <a:pPr marL="171450" lvl="0" indent="-171450" algn="just" defTabSz="914400">
              <a:buFont typeface="Arial" pitchFamily="34" charset="0"/>
              <a:buChar char="•"/>
              <a:defRPr/>
            </a:pPr>
            <a:endParaRPr lang="ru-RU" sz="14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 defTabSz="914400">
              <a:buFont typeface="Arial" pitchFamily="34" charset="0"/>
              <a:buChar char="•"/>
              <a:defRPr/>
            </a:pPr>
            <a:r>
              <a:rPr lang="ru-RU" sz="14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госпиталях для ветеранов войн организована работа контакт-центров  в формате  24/7</a:t>
            </a:r>
          </a:p>
        </p:txBody>
      </p:sp>
    </p:spTree>
    <p:extLst>
      <p:ext uri="{BB962C8B-B14F-4D97-AF65-F5344CB8AC3E}">
        <p14:creationId xmlns:p14="http://schemas.microsoft.com/office/powerpoint/2010/main" val="226366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95486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58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МЕДИЦИНСКИЙ ОСМОТР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ВЕТЕРАНОВ БОЕВЫХ ДЕЙСТВИЙ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43558"/>
            <a:ext cx="2232994" cy="158417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9" y="2931790"/>
            <a:ext cx="2175177" cy="186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889493" y="633020"/>
            <a:ext cx="3600400" cy="2261346"/>
            <a:chOff x="3234135" y="2486093"/>
            <a:chExt cx="5937141" cy="2261346"/>
          </a:xfrm>
        </p:grpSpPr>
        <p:sp>
          <p:nvSpPr>
            <p:cNvPr id="11" name="Стрелка вправо 10"/>
            <p:cNvSpPr/>
            <p:nvPr/>
          </p:nvSpPr>
          <p:spPr>
            <a:xfrm>
              <a:off x="3234135" y="2486093"/>
              <a:ext cx="5937141" cy="2261346"/>
            </a:xfrm>
            <a:prstGeom prst="rightArrow">
              <a:avLst>
                <a:gd name="adj1" fmla="val 75000"/>
                <a:gd name="adj2" fmla="val 50000"/>
              </a:avLst>
            </a:prstGeom>
            <a:ln>
              <a:solidFill>
                <a:srgbClr val="223872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трелка вправо 4"/>
            <p:cNvSpPr txBox="1"/>
            <p:nvPr/>
          </p:nvSpPr>
          <p:spPr>
            <a:xfrm>
              <a:off x="3234135" y="2768761"/>
              <a:ext cx="5089136" cy="1696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38232" y="1249429"/>
            <a:ext cx="3086153" cy="1231058"/>
          </a:xfrm>
          <a:prstGeom prst="rect">
            <a:avLst/>
          </a:prstGeom>
          <a:noFill/>
        </p:spPr>
        <p:txBody>
          <a:bodyPr wrap="square" lIns="91396" tIns="45696" rIns="91396" bIns="45696" rtlCol="0">
            <a:spAutoFit/>
          </a:bodyPr>
          <a:lstStyle/>
          <a:p>
            <a:pPr lvl="0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 один день полного обследования с привлечением дополнительных специалистов </a:t>
            </a:r>
          </a:p>
          <a:p>
            <a:pPr lvl="0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методов обследования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Ромб 13"/>
          <p:cNvSpPr/>
          <p:nvPr/>
        </p:nvSpPr>
        <p:spPr>
          <a:xfrm>
            <a:off x="6641377" y="680822"/>
            <a:ext cx="2271910" cy="2206025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238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6" rIns="91396" bIns="45696" rtlCol="0" anchor="ctr"/>
          <a:lstStyle/>
          <a:p>
            <a:pPr algn="ctr"/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0184" y="1188310"/>
            <a:ext cx="2018923" cy="1508057"/>
          </a:xfrm>
          <a:prstGeom prst="rect">
            <a:avLst/>
          </a:prstGeom>
          <a:noFill/>
        </p:spPr>
        <p:txBody>
          <a:bodyPr wrap="square" lIns="91396" tIns="45696" rIns="91396" bIns="45696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2 964 человека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39" y="2979592"/>
            <a:ext cx="578144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defTabSz="914400"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осмотры ВБД: терапевт, невролог, травматолог-ортопед, стоматолог, оториноларинголог (при необходимости сурдолог), медицинский психолог (при необходимости психиатр-нарколог, психиатр, психотерапевт).</a:t>
            </a:r>
          </a:p>
          <a:p>
            <a:pPr marL="171450" indent="-171450" algn="just" defTabSz="914400">
              <a:buFont typeface="Arial" pitchFamily="34" charset="0"/>
              <a:buChar char="•"/>
              <a:defRPr/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defTabSz="91440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Завершили медицинский осмотр 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2520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чел.)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подлежащих.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defTabSz="914400">
              <a:buFont typeface="Arial" pitchFamily="34" charset="0"/>
              <a:buChar char="•"/>
              <a:defRPr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9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5486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МЕДИЦИНСКОЙ ПОМОЩИ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ВБД И ЧЛЕНАМ ИХ СЕМЕЙ ПО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ПРОФИЛЮ «МЕДИЦИНСКАЯ РЕАБИЛИТАЦИЯ»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7" y="1266341"/>
            <a:ext cx="54726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по профилю «медицинская реабилитация»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6 136 случая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ветеранам боевых действий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2 525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членам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семей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3 611 случая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user\Desktop\ПРЕЗЕНТАЦИЯ И ТЕКСТ ДОКЛАДА ВЫСТАВКА КОЛЛЕГИЯ\Image 2024-12-28 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1239673"/>
            <a:ext cx="2016228" cy="150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4" y="2931790"/>
            <a:ext cx="83165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паллиативном статусе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ветеранов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боевых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имеющих реабилитационный потенциал.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ветеранам уход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под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динамическим наблюдением специалистов территориальных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МО, 1 ветеран находится в хосписе «Наташа»: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Казань –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чел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 – хоспис Наташа)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Набережные Челны –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pPr marL="285750" lvl="0" indent="-285750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Нижнекамск –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чел. </a:t>
            </a:r>
          </a:p>
          <a:p>
            <a:pPr marL="285750" lvl="0" indent="-285750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Зеленодольск –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чел.</a:t>
            </a:r>
          </a:p>
          <a:p>
            <a:pPr marL="285750" lvl="0" indent="-285750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Тетюши –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чел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79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23478"/>
            <a:ext cx="7368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Calibri"/>
              </a:rPr>
              <a:t>КОНЦЕПЦИЯ РАЗВИТИЯ СИСТЕМЫ ПСИХОЛОГИЧЕСКОЙ</a:t>
            </a:r>
            <a:r>
              <a:rPr lang="ru-RU" b="1" spc="2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Calibri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Calibri"/>
              </a:rPr>
              <a:t>ПОМОЩИ НАСЕЛЕНИЮ В</a:t>
            </a:r>
            <a:r>
              <a:rPr lang="ru-RU" b="1" spc="-105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Calibri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Calibri"/>
              </a:rPr>
              <a:t>РЕСПУБЛИКЕ</a:t>
            </a:r>
            <a:r>
              <a:rPr lang="ru-RU" b="1" spc="-45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Calibri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Calibri"/>
              </a:rPr>
              <a:t>ТАТАРСТАН НА</a:t>
            </a:r>
            <a:r>
              <a:rPr lang="ru-RU" b="1" spc="-5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Calibri"/>
              </a:rPr>
              <a:t> 2025 – 2028гг.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467544" y="915566"/>
            <a:ext cx="4320480" cy="454683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/>
          <a:lstStyle>
            <a:lvl1pPr marL="0">
              <a:defRPr>
                <a:latin typeface="Arial" panose="020B0604020202020204" pitchFamily="34" charset="0"/>
                <a:ea typeface="+mn-ea"/>
                <a:cs typeface="+mn-cs"/>
              </a:defRPr>
            </a:lvl1pPr>
            <a:lvl2pPr marL="407910">
              <a:defRPr>
                <a:latin typeface="+mn-lt"/>
                <a:ea typeface="+mn-ea"/>
                <a:cs typeface="+mn-cs"/>
              </a:defRPr>
            </a:lvl2pPr>
            <a:lvl3pPr marL="815818">
              <a:defRPr>
                <a:latin typeface="+mn-lt"/>
                <a:ea typeface="+mn-ea"/>
                <a:cs typeface="+mn-cs"/>
              </a:defRPr>
            </a:lvl3pPr>
            <a:lvl4pPr marL="1223727">
              <a:defRPr>
                <a:latin typeface="+mn-lt"/>
                <a:ea typeface="+mn-ea"/>
                <a:cs typeface="+mn-cs"/>
              </a:defRPr>
            </a:lvl4pPr>
            <a:lvl5pPr marL="1631642">
              <a:defRPr>
                <a:latin typeface="+mn-lt"/>
                <a:ea typeface="+mn-ea"/>
                <a:cs typeface="+mn-cs"/>
              </a:defRPr>
            </a:lvl5pPr>
            <a:lvl6pPr marL="2039550">
              <a:defRPr>
                <a:latin typeface="+mn-lt"/>
                <a:ea typeface="+mn-ea"/>
                <a:cs typeface="+mn-cs"/>
              </a:defRPr>
            </a:lvl6pPr>
            <a:lvl7pPr marL="2447456">
              <a:defRPr>
                <a:latin typeface="+mn-lt"/>
                <a:ea typeface="+mn-ea"/>
                <a:cs typeface="+mn-cs"/>
              </a:defRPr>
            </a:lvl7pPr>
            <a:lvl8pPr marL="2855367">
              <a:defRPr>
                <a:latin typeface="+mn-lt"/>
                <a:ea typeface="+mn-ea"/>
                <a:cs typeface="+mn-cs"/>
              </a:defRPr>
            </a:lvl8pPr>
            <a:lvl9pPr marL="3263278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ПСИХОЛОГИЧЕСКОЙ ПОМОЩИ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5364088" y="915566"/>
            <a:ext cx="3597756" cy="454682"/>
          </a:xfrm>
          <a:prstGeom prst="round1Rect">
            <a:avLst/>
          </a:prstGeom>
          <a:solidFill>
            <a:srgbClr val="91A875">
              <a:lumMod val="60000"/>
              <a:lumOff val="40000"/>
            </a:srgbClr>
          </a:solidFill>
        </p:spPr>
        <p:txBody>
          <a:bodyPr vert="horz" lIns="90708" tIns="45720" rIns="91440" bIns="45720" rtlCol="0" anchor="ctr">
            <a:noAutofit/>
          </a:bodyPr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cap="all" baseline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+mn-cs"/>
                <a:sym typeface="Roboto Light" panose="02000000000000000000" pitchFamily="2" charset="0"/>
              </a:defRPr>
            </a:lvl1pPr>
            <a:lvl2pPr marL="0" indent="0" algn="l" defTabSz="914126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cap="all" baseline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+mn-cs"/>
                <a:sym typeface="Roboto Light" panose="02000000000000000000" pitchFamily="2" charset="0"/>
              </a:defRPr>
            </a:lvl2pPr>
            <a:lvl3pPr marL="0" indent="0" algn="l" defTabSz="914126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cap="all" baseline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+mn-cs"/>
                <a:sym typeface="Roboto Light" panose="02000000000000000000" pitchFamily="2" charset="0"/>
              </a:defRPr>
            </a:lvl3pPr>
            <a:lvl4pPr marL="0" indent="0" algn="l" defTabSz="914126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cap="all" baseline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+mn-cs"/>
                <a:sym typeface="Roboto Light" panose="02000000000000000000" pitchFamily="2" charset="0"/>
              </a:defRPr>
            </a:lvl4pPr>
            <a:lvl5pPr marL="0" indent="0" algn="l" defTabSz="914126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cap="all" baseline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+mn-cs"/>
                <a:sym typeface="Roboto Light" panose="02000000000000000000" pitchFamily="2" charset="0"/>
              </a:defRPr>
            </a:lvl5pPr>
            <a:lvl6pPr marL="0" indent="0" algn="l" defTabSz="914126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126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126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126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84F9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Roboto Light" panose="02000000000000000000" pitchFamily="2" charset="0"/>
            </a:endParaRP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 Light" panose="02000000000000000000" pitchFamily="2" charset="0"/>
              </a:rPr>
              <a:t>МЕЖВЕДОМСТВЕННАЯ РАБОТА</a:t>
            </a:r>
          </a:p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Roboto Light" panose="02000000000000000000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8468" t="26658" r="27584" b="23472"/>
          <a:stretch>
            <a:fillRect/>
          </a:stretch>
        </p:blipFill>
        <p:spPr bwMode="auto">
          <a:xfrm>
            <a:off x="464712" y="1489086"/>
            <a:ext cx="2474390" cy="140796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9221" t="20502" r="27766" b="8849"/>
          <a:stretch>
            <a:fillRect/>
          </a:stretch>
        </p:blipFill>
        <p:spPr bwMode="auto">
          <a:xfrm>
            <a:off x="1758588" y="2345249"/>
            <a:ext cx="2251307" cy="137988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13792" t="29230" r="11403" b="7048"/>
          <a:stretch>
            <a:fillRect/>
          </a:stretch>
        </p:blipFill>
        <p:spPr bwMode="auto">
          <a:xfrm>
            <a:off x="467544" y="3453023"/>
            <a:ext cx="2611901" cy="139861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Группа 9"/>
          <p:cNvGrpSpPr/>
          <p:nvPr/>
        </p:nvGrpSpPr>
        <p:grpSpPr>
          <a:xfrm>
            <a:off x="4705377" y="1487454"/>
            <a:ext cx="4256468" cy="3407484"/>
            <a:chOff x="772918" y="920439"/>
            <a:chExt cx="11896445" cy="3415062"/>
          </a:xfrm>
          <a:effectLst>
            <a:glow rad="101600">
              <a:srgbClr val="5C9DD4">
                <a:satMod val="175000"/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Полилиния 10"/>
            <p:cNvSpPr/>
            <p:nvPr/>
          </p:nvSpPr>
          <p:spPr>
            <a:xfrm>
              <a:off x="5102684" y="2290333"/>
              <a:ext cx="3043296" cy="520919"/>
            </a:xfrm>
            <a:custGeom>
              <a:avLst/>
              <a:gdLst>
                <a:gd name="connsiteX0" fmla="*/ 0 w 1311439"/>
                <a:gd name="connsiteY0" fmla="*/ 131144 h 1710697"/>
                <a:gd name="connsiteX1" fmla="*/ 38411 w 1311439"/>
                <a:gd name="connsiteY1" fmla="*/ 38411 h 1710697"/>
                <a:gd name="connsiteX2" fmla="*/ 131144 w 1311439"/>
                <a:gd name="connsiteY2" fmla="*/ 0 h 1710697"/>
                <a:gd name="connsiteX3" fmla="*/ 1180295 w 1311439"/>
                <a:gd name="connsiteY3" fmla="*/ 0 h 1710697"/>
                <a:gd name="connsiteX4" fmla="*/ 1273028 w 1311439"/>
                <a:gd name="connsiteY4" fmla="*/ 38411 h 1710697"/>
                <a:gd name="connsiteX5" fmla="*/ 1311439 w 1311439"/>
                <a:gd name="connsiteY5" fmla="*/ 131144 h 1710697"/>
                <a:gd name="connsiteX6" fmla="*/ 1311439 w 1311439"/>
                <a:gd name="connsiteY6" fmla="*/ 1579553 h 1710697"/>
                <a:gd name="connsiteX7" fmla="*/ 1273028 w 1311439"/>
                <a:gd name="connsiteY7" fmla="*/ 1672286 h 1710697"/>
                <a:gd name="connsiteX8" fmla="*/ 1180295 w 1311439"/>
                <a:gd name="connsiteY8" fmla="*/ 1710697 h 1710697"/>
                <a:gd name="connsiteX9" fmla="*/ 131144 w 1311439"/>
                <a:gd name="connsiteY9" fmla="*/ 1710697 h 1710697"/>
                <a:gd name="connsiteX10" fmla="*/ 38411 w 1311439"/>
                <a:gd name="connsiteY10" fmla="*/ 1672286 h 1710697"/>
                <a:gd name="connsiteX11" fmla="*/ 0 w 1311439"/>
                <a:gd name="connsiteY11" fmla="*/ 1579553 h 1710697"/>
                <a:gd name="connsiteX12" fmla="*/ 0 w 1311439"/>
                <a:gd name="connsiteY12" fmla="*/ 131144 h 171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1439" h="1710697">
                  <a:moveTo>
                    <a:pt x="0" y="131144"/>
                  </a:moveTo>
                  <a:cubicBezTo>
                    <a:pt x="0" y="96362"/>
                    <a:pt x="13817" y="63005"/>
                    <a:pt x="38411" y="38411"/>
                  </a:cubicBezTo>
                  <a:cubicBezTo>
                    <a:pt x="63005" y="13817"/>
                    <a:pt x="96362" y="0"/>
                    <a:pt x="131144" y="0"/>
                  </a:cubicBezTo>
                  <a:lnTo>
                    <a:pt x="1180295" y="0"/>
                  </a:lnTo>
                  <a:cubicBezTo>
                    <a:pt x="1215077" y="0"/>
                    <a:pt x="1248434" y="13817"/>
                    <a:pt x="1273028" y="38411"/>
                  </a:cubicBezTo>
                  <a:cubicBezTo>
                    <a:pt x="1297622" y="63005"/>
                    <a:pt x="1311439" y="96362"/>
                    <a:pt x="1311439" y="131144"/>
                  </a:cubicBezTo>
                  <a:lnTo>
                    <a:pt x="1311439" y="1579553"/>
                  </a:lnTo>
                  <a:cubicBezTo>
                    <a:pt x="1311439" y="1614335"/>
                    <a:pt x="1297622" y="1647692"/>
                    <a:pt x="1273028" y="1672286"/>
                  </a:cubicBezTo>
                  <a:cubicBezTo>
                    <a:pt x="1248434" y="1696880"/>
                    <a:pt x="1215077" y="1710697"/>
                    <a:pt x="1180295" y="1710697"/>
                  </a:cubicBezTo>
                  <a:lnTo>
                    <a:pt x="131144" y="1710697"/>
                  </a:lnTo>
                  <a:cubicBezTo>
                    <a:pt x="96362" y="1710697"/>
                    <a:pt x="63005" y="1696880"/>
                    <a:pt x="38411" y="1672286"/>
                  </a:cubicBezTo>
                  <a:cubicBezTo>
                    <a:pt x="13817" y="1647692"/>
                    <a:pt x="0" y="1614335"/>
                    <a:pt x="0" y="1579553"/>
                  </a:cubicBezTo>
                  <a:lnTo>
                    <a:pt x="0" y="131144"/>
                  </a:lnTo>
                  <a:close/>
                </a:path>
              </a:pathLst>
            </a:cu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63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spcFirstLastPara="0" vert="horz" wrap="square" lIns="114611" tIns="114611" rIns="114611" bIns="114611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cs typeface="Times New Roman Cyr" pitchFamily="18" charset="0"/>
                </a:rPr>
                <a:t>Медицинские психологи </a:t>
              </a:r>
            </a:p>
            <a:p>
              <a:pPr marL="0" marR="0" lvl="0" indent="0" algn="ctr" defTabSz="8890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cs typeface="Times New Roman Cyr" pitchFamily="18" charset="0"/>
                </a:rPr>
                <a:t>МЗ РТ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02656" y="920439"/>
              <a:ext cx="3677666" cy="1369894"/>
            </a:xfrm>
            <a:custGeom>
              <a:avLst/>
              <a:gdLst>
                <a:gd name="connsiteX0" fmla="*/ 0 w 1675878"/>
                <a:gd name="connsiteY0" fmla="*/ 167588 h 2327818"/>
                <a:gd name="connsiteX1" fmla="*/ 49086 w 1675878"/>
                <a:gd name="connsiteY1" fmla="*/ 49085 h 2327818"/>
                <a:gd name="connsiteX2" fmla="*/ 167589 w 1675878"/>
                <a:gd name="connsiteY2" fmla="*/ 0 h 2327818"/>
                <a:gd name="connsiteX3" fmla="*/ 1508290 w 1675878"/>
                <a:gd name="connsiteY3" fmla="*/ 0 h 2327818"/>
                <a:gd name="connsiteX4" fmla="*/ 1626793 w 1675878"/>
                <a:gd name="connsiteY4" fmla="*/ 49086 h 2327818"/>
                <a:gd name="connsiteX5" fmla="*/ 1675878 w 1675878"/>
                <a:gd name="connsiteY5" fmla="*/ 167589 h 2327818"/>
                <a:gd name="connsiteX6" fmla="*/ 1675878 w 1675878"/>
                <a:gd name="connsiteY6" fmla="*/ 2160230 h 2327818"/>
                <a:gd name="connsiteX7" fmla="*/ 1626793 w 1675878"/>
                <a:gd name="connsiteY7" fmla="*/ 2278733 h 2327818"/>
                <a:gd name="connsiteX8" fmla="*/ 1508290 w 1675878"/>
                <a:gd name="connsiteY8" fmla="*/ 2327818 h 2327818"/>
                <a:gd name="connsiteX9" fmla="*/ 167588 w 1675878"/>
                <a:gd name="connsiteY9" fmla="*/ 2327818 h 2327818"/>
                <a:gd name="connsiteX10" fmla="*/ 49085 w 1675878"/>
                <a:gd name="connsiteY10" fmla="*/ 2278733 h 2327818"/>
                <a:gd name="connsiteX11" fmla="*/ 0 w 1675878"/>
                <a:gd name="connsiteY11" fmla="*/ 2160230 h 2327818"/>
                <a:gd name="connsiteX12" fmla="*/ 0 w 1675878"/>
                <a:gd name="connsiteY12" fmla="*/ 167588 h 232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5878" h="2327818">
                  <a:moveTo>
                    <a:pt x="0" y="167588"/>
                  </a:moveTo>
                  <a:cubicBezTo>
                    <a:pt x="0" y="123141"/>
                    <a:pt x="17657" y="80514"/>
                    <a:pt x="49086" y="49085"/>
                  </a:cubicBezTo>
                  <a:cubicBezTo>
                    <a:pt x="80515" y="17656"/>
                    <a:pt x="123142" y="0"/>
                    <a:pt x="167589" y="0"/>
                  </a:cubicBezTo>
                  <a:lnTo>
                    <a:pt x="1508290" y="0"/>
                  </a:lnTo>
                  <a:cubicBezTo>
                    <a:pt x="1552737" y="0"/>
                    <a:pt x="1595364" y="17657"/>
                    <a:pt x="1626793" y="49086"/>
                  </a:cubicBezTo>
                  <a:cubicBezTo>
                    <a:pt x="1658222" y="80515"/>
                    <a:pt x="1675878" y="123142"/>
                    <a:pt x="1675878" y="167589"/>
                  </a:cubicBezTo>
                  <a:lnTo>
                    <a:pt x="1675878" y="2160230"/>
                  </a:lnTo>
                  <a:cubicBezTo>
                    <a:pt x="1675878" y="2204677"/>
                    <a:pt x="1658221" y="2247304"/>
                    <a:pt x="1626793" y="2278733"/>
                  </a:cubicBezTo>
                  <a:cubicBezTo>
                    <a:pt x="1595364" y="2310162"/>
                    <a:pt x="1552737" y="2327818"/>
                    <a:pt x="1508290" y="2327818"/>
                  </a:cubicBezTo>
                  <a:lnTo>
                    <a:pt x="167588" y="2327818"/>
                  </a:lnTo>
                  <a:cubicBezTo>
                    <a:pt x="123141" y="2327818"/>
                    <a:pt x="80514" y="2310161"/>
                    <a:pt x="49085" y="2278733"/>
                  </a:cubicBezTo>
                  <a:cubicBezTo>
                    <a:pt x="17656" y="2247304"/>
                    <a:pt x="0" y="2204677"/>
                    <a:pt x="0" y="2160230"/>
                  </a:cubicBezTo>
                  <a:lnTo>
                    <a:pt x="0" y="167588"/>
                  </a:lnTo>
                  <a:close/>
                </a:path>
              </a:pathLst>
            </a:cu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63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spcFirstLastPara="0" vert="horz" wrap="square" lIns="110045" tIns="110045" rIns="110045" bIns="110045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cs typeface="Times New Roman Cyr" pitchFamily="18" charset="0"/>
                </a:rPr>
                <a:t>Взаимодействие с </a:t>
              </a:r>
              <a:r>
                <a:rPr kumimoji="0" lang="ru-RU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Roboto Light" panose="02000000000000000000" pitchFamily="2" charset="0"/>
                  <a:cs typeface="Times New Roman Cyr" pitchFamily="18" charset="0"/>
                  <a:sym typeface="Roboto Light" panose="02000000000000000000" pitchFamily="2" charset="0"/>
                </a:rPr>
                <a:t>Минмол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Roboto Light" panose="02000000000000000000" pitchFamily="2" charset="0"/>
                  <a:cs typeface="Times New Roman Cyr" pitchFamily="18" charset="0"/>
                  <a:sym typeface="Roboto Light" panose="02000000000000000000" pitchFamily="2" charset="0"/>
                </a:rPr>
                <a:t> РТ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cs typeface="Times New Roman Cyr" pitchFamily="18" charset="0"/>
                </a:rPr>
                <a:t>  в составе Рабочей группы по реализации Концепции по оказанию психологической помощи населению </a:t>
              </a:r>
            </a:p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cs typeface="Times New Roman Cyr" pitchFamily="18" charset="0"/>
                </a:rPr>
                <a:t>2025-2028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620235" y="3454153"/>
              <a:ext cx="5404417" cy="881348"/>
            </a:xfrm>
            <a:custGeom>
              <a:avLst/>
              <a:gdLst>
                <a:gd name="connsiteX0" fmla="*/ 0 w 1432782"/>
                <a:gd name="connsiteY0" fmla="*/ 143278 h 2919885"/>
                <a:gd name="connsiteX1" fmla="*/ 41965 w 1432782"/>
                <a:gd name="connsiteY1" fmla="*/ 41965 h 2919885"/>
                <a:gd name="connsiteX2" fmla="*/ 143278 w 1432782"/>
                <a:gd name="connsiteY2" fmla="*/ 0 h 2919885"/>
                <a:gd name="connsiteX3" fmla="*/ 1289504 w 1432782"/>
                <a:gd name="connsiteY3" fmla="*/ 0 h 2919885"/>
                <a:gd name="connsiteX4" fmla="*/ 1390817 w 1432782"/>
                <a:gd name="connsiteY4" fmla="*/ 41965 h 2919885"/>
                <a:gd name="connsiteX5" fmla="*/ 1432782 w 1432782"/>
                <a:gd name="connsiteY5" fmla="*/ 143278 h 2919885"/>
                <a:gd name="connsiteX6" fmla="*/ 1432782 w 1432782"/>
                <a:gd name="connsiteY6" fmla="*/ 2776607 h 2919885"/>
                <a:gd name="connsiteX7" fmla="*/ 1390817 w 1432782"/>
                <a:gd name="connsiteY7" fmla="*/ 2877920 h 2919885"/>
                <a:gd name="connsiteX8" fmla="*/ 1289504 w 1432782"/>
                <a:gd name="connsiteY8" fmla="*/ 2919885 h 2919885"/>
                <a:gd name="connsiteX9" fmla="*/ 143278 w 1432782"/>
                <a:gd name="connsiteY9" fmla="*/ 2919885 h 2919885"/>
                <a:gd name="connsiteX10" fmla="*/ 41965 w 1432782"/>
                <a:gd name="connsiteY10" fmla="*/ 2877920 h 2919885"/>
                <a:gd name="connsiteX11" fmla="*/ 0 w 1432782"/>
                <a:gd name="connsiteY11" fmla="*/ 2776607 h 2919885"/>
                <a:gd name="connsiteX12" fmla="*/ 0 w 1432782"/>
                <a:gd name="connsiteY12" fmla="*/ 143278 h 29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2782" h="2919885">
                  <a:moveTo>
                    <a:pt x="0" y="143278"/>
                  </a:moveTo>
                  <a:cubicBezTo>
                    <a:pt x="0" y="105278"/>
                    <a:pt x="15095" y="68835"/>
                    <a:pt x="41965" y="41965"/>
                  </a:cubicBezTo>
                  <a:cubicBezTo>
                    <a:pt x="68835" y="15095"/>
                    <a:pt x="105278" y="0"/>
                    <a:pt x="143278" y="0"/>
                  </a:cubicBezTo>
                  <a:lnTo>
                    <a:pt x="1289504" y="0"/>
                  </a:lnTo>
                  <a:cubicBezTo>
                    <a:pt x="1327504" y="0"/>
                    <a:pt x="1363947" y="15095"/>
                    <a:pt x="1390817" y="41965"/>
                  </a:cubicBezTo>
                  <a:cubicBezTo>
                    <a:pt x="1417687" y="68835"/>
                    <a:pt x="1432782" y="105278"/>
                    <a:pt x="1432782" y="143278"/>
                  </a:cubicBezTo>
                  <a:lnTo>
                    <a:pt x="1432782" y="2776607"/>
                  </a:lnTo>
                  <a:cubicBezTo>
                    <a:pt x="1432782" y="2814607"/>
                    <a:pt x="1417687" y="2851050"/>
                    <a:pt x="1390817" y="2877920"/>
                  </a:cubicBezTo>
                  <a:cubicBezTo>
                    <a:pt x="1363947" y="2904790"/>
                    <a:pt x="1327504" y="2919885"/>
                    <a:pt x="1289504" y="2919885"/>
                  </a:cubicBezTo>
                  <a:lnTo>
                    <a:pt x="143278" y="2919885"/>
                  </a:lnTo>
                  <a:cubicBezTo>
                    <a:pt x="105278" y="2919885"/>
                    <a:pt x="68835" y="2904790"/>
                    <a:pt x="41965" y="2877920"/>
                  </a:cubicBezTo>
                  <a:cubicBezTo>
                    <a:pt x="15095" y="2851050"/>
                    <a:pt x="0" y="2814607"/>
                    <a:pt x="0" y="2776607"/>
                  </a:cubicBezTo>
                  <a:lnTo>
                    <a:pt x="0" y="143278"/>
                  </a:lnTo>
                  <a:close/>
                </a:path>
              </a:pathLst>
            </a:cu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63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spcFirstLastPara="0" vert="horz" wrap="square" lIns="102925" tIns="102925" rIns="102925" bIns="102925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cs typeface="Times New Roman Cyr" pitchFamily="18" charset="0"/>
                </a:rPr>
                <a:t>Психологическая помощь несовершеннолетним </a:t>
              </a:r>
              <a:r>
                <a:rPr kumimoji="0" lang="ru-RU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cs typeface="Times New Roman Cyr" pitchFamily="18" charset="0"/>
                </a:rPr>
                <a:t>суицидентам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cs typeface="Times New Roman Cyr" pitchFamily="18" charset="0"/>
                </a:rPr>
                <a:t> и их семьям в рамках</a:t>
              </a:r>
            </a:p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cs typeface="Times New Roman Cyr" pitchFamily="18" charset="0"/>
                </a:rPr>
                <a:t> Экспертной группы РКПДН и ЗП КМ РТ</a:t>
              </a:r>
            </a:p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Roboto Light" panose="02000000000000000000" pitchFamily="2" charset="0"/>
                  <a:cs typeface="Times New Roman Cyr" pitchFamily="18" charset="0"/>
                  <a:sym typeface="Roboto Light" panose="02000000000000000000" pitchFamily="2" charset="0"/>
                </a:rPr>
                <a:t>Минобрнауки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Roboto Light" panose="02000000000000000000" pitchFamily="2" charset="0"/>
                  <a:cs typeface="Times New Roman Cyr" pitchFamily="18" charset="0"/>
                  <a:sym typeface="Roboto Light" panose="02000000000000000000" pitchFamily="2" charset="0"/>
                </a:rPr>
                <a:t> и </a:t>
              </a:r>
              <a:r>
                <a:rPr kumimoji="0" lang="ru-RU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Roboto Light" panose="02000000000000000000" pitchFamily="2" charset="0"/>
                  <a:cs typeface="Times New Roman Cyr" pitchFamily="18" charset="0"/>
                  <a:sym typeface="Roboto Light" panose="02000000000000000000" pitchFamily="2" charset="0"/>
                </a:rPr>
                <a:t>Минсоц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ea typeface="Roboto Light" panose="02000000000000000000" pitchFamily="2" charset="0"/>
                  <a:cs typeface="Times New Roman Cyr" pitchFamily="18" charset="0"/>
                  <a:sym typeface="Roboto Light" panose="02000000000000000000" pitchFamily="2" charset="0"/>
                </a:rPr>
                <a:t> РТ</a:t>
              </a:r>
              <a:endPara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84F91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arrow" pitchFamily="34" charset="0"/>
                <a:cs typeface="Times New Roman Cyr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2918" y="2423172"/>
              <a:ext cx="3707401" cy="1099505"/>
            </a:xfrm>
            <a:custGeom>
              <a:avLst/>
              <a:gdLst>
                <a:gd name="connsiteX0" fmla="*/ 0 w 2212808"/>
                <a:gd name="connsiteY0" fmla="*/ 131173 h 1311734"/>
                <a:gd name="connsiteX1" fmla="*/ 38420 w 2212808"/>
                <a:gd name="connsiteY1" fmla="*/ 38420 h 1311734"/>
                <a:gd name="connsiteX2" fmla="*/ 131173 w 2212808"/>
                <a:gd name="connsiteY2" fmla="*/ 0 h 1311734"/>
                <a:gd name="connsiteX3" fmla="*/ 2081635 w 2212808"/>
                <a:gd name="connsiteY3" fmla="*/ 0 h 1311734"/>
                <a:gd name="connsiteX4" fmla="*/ 2174388 w 2212808"/>
                <a:gd name="connsiteY4" fmla="*/ 38420 h 1311734"/>
                <a:gd name="connsiteX5" fmla="*/ 2212808 w 2212808"/>
                <a:gd name="connsiteY5" fmla="*/ 131173 h 1311734"/>
                <a:gd name="connsiteX6" fmla="*/ 2212808 w 2212808"/>
                <a:gd name="connsiteY6" fmla="*/ 1180561 h 1311734"/>
                <a:gd name="connsiteX7" fmla="*/ 2174388 w 2212808"/>
                <a:gd name="connsiteY7" fmla="*/ 1273314 h 1311734"/>
                <a:gd name="connsiteX8" fmla="*/ 2081635 w 2212808"/>
                <a:gd name="connsiteY8" fmla="*/ 1311734 h 1311734"/>
                <a:gd name="connsiteX9" fmla="*/ 131173 w 2212808"/>
                <a:gd name="connsiteY9" fmla="*/ 1311734 h 1311734"/>
                <a:gd name="connsiteX10" fmla="*/ 38420 w 2212808"/>
                <a:gd name="connsiteY10" fmla="*/ 1273314 h 1311734"/>
                <a:gd name="connsiteX11" fmla="*/ 0 w 2212808"/>
                <a:gd name="connsiteY11" fmla="*/ 1180561 h 1311734"/>
                <a:gd name="connsiteX12" fmla="*/ 0 w 2212808"/>
                <a:gd name="connsiteY12" fmla="*/ 131173 h 131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12808" h="1311734">
                  <a:moveTo>
                    <a:pt x="0" y="131173"/>
                  </a:moveTo>
                  <a:cubicBezTo>
                    <a:pt x="0" y="96384"/>
                    <a:pt x="13820" y="63019"/>
                    <a:pt x="38420" y="38420"/>
                  </a:cubicBezTo>
                  <a:cubicBezTo>
                    <a:pt x="63020" y="13820"/>
                    <a:pt x="96384" y="0"/>
                    <a:pt x="131173" y="0"/>
                  </a:cubicBezTo>
                  <a:lnTo>
                    <a:pt x="2081635" y="0"/>
                  </a:lnTo>
                  <a:cubicBezTo>
                    <a:pt x="2116424" y="0"/>
                    <a:pt x="2149789" y="13820"/>
                    <a:pt x="2174388" y="38420"/>
                  </a:cubicBezTo>
                  <a:cubicBezTo>
                    <a:pt x="2198988" y="63020"/>
                    <a:pt x="2212808" y="96384"/>
                    <a:pt x="2212808" y="131173"/>
                  </a:cubicBezTo>
                  <a:lnTo>
                    <a:pt x="2212808" y="1180561"/>
                  </a:lnTo>
                  <a:cubicBezTo>
                    <a:pt x="2212808" y="1215350"/>
                    <a:pt x="2198988" y="1248715"/>
                    <a:pt x="2174388" y="1273314"/>
                  </a:cubicBezTo>
                  <a:cubicBezTo>
                    <a:pt x="2149788" y="1297914"/>
                    <a:pt x="2116424" y="1311734"/>
                    <a:pt x="2081635" y="1311734"/>
                  </a:cubicBezTo>
                  <a:lnTo>
                    <a:pt x="131173" y="1311734"/>
                  </a:lnTo>
                  <a:cubicBezTo>
                    <a:pt x="96384" y="1311734"/>
                    <a:pt x="63019" y="1297914"/>
                    <a:pt x="38420" y="1273314"/>
                  </a:cubicBezTo>
                  <a:cubicBezTo>
                    <a:pt x="13820" y="1248714"/>
                    <a:pt x="0" y="1215350"/>
                    <a:pt x="0" y="1180561"/>
                  </a:cubicBezTo>
                  <a:lnTo>
                    <a:pt x="0" y="131173"/>
                  </a:lnTo>
                  <a:close/>
                </a:path>
              </a:pathLst>
            </a:cu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63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spcFirstLastPara="0" vert="horz" wrap="square" lIns="99379" tIns="99379" rIns="99379" bIns="99379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cs typeface="Times New Roman Cyr" pitchFamily="18" charset="0"/>
                </a:rPr>
                <a:t>Психологическая помощь участникам Боевых действий, членам их семей и семей погибших</a:t>
              </a:r>
            </a:p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cs typeface="Times New Roman Cyr" pitchFamily="18" charset="0"/>
                </a:rPr>
                <a:t>Фонд Защитники отечества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9024655" y="2611204"/>
              <a:ext cx="3644708" cy="1240231"/>
            </a:xfrm>
            <a:custGeom>
              <a:avLst/>
              <a:gdLst>
                <a:gd name="connsiteX0" fmla="*/ 0 w 2253594"/>
                <a:gd name="connsiteY0" fmla="*/ 225359 h 2567870"/>
                <a:gd name="connsiteX1" fmla="*/ 66006 w 2253594"/>
                <a:gd name="connsiteY1" fmla="*/ 66006 h 2567870"/>
                <a:gd name="connsiteX2" fmla="*/ 225359 w 2253594"/>
                <a:gd name="connsiteY2" fmla="*/ 0 h 2567870"/>
                <a:gd name="connsiteX3" fmla="*/ 2028235 w 2253594"/>
                <a:gd name="connsiteY3" fmla="*/ 0 h 2567870"/>
                <a:gd name="connsiteX4" fmla="*/ 2187588 w 2253594"/>
                <a:gd name="connsiteY4" fmla="*/ 66006 h 2567870"/>
                <a:gd name="connsiteX5" fmla="*/ 2253594 w 2253594"/>
                <a:gd name="connsiteY5" fmla="*/ 225359 h 2567870"/>
                <a:gd name="connsiteX6" fmla="*/ 2253594 w 2253594"/>
                <a:gd name="connsiteY6" fmla="*/ 2342511 h 2567870"/>
                <a:gd name="connsiteX7" fmla="*/ 2187588 w 2253594"/>
                <a:gd name="connsiteY7" fmla="*/ 2501864 h 2567870"/>
                <a:gd name="connsiteX8" fmla="*/ 2028235 w 2253594"/>
                <a:gd name="connsiteY8" fmla="*/ 2567870 h 2567870"/>
                <a:gd name="connsiteX9" fmla="*/ 225359 w 2253594"/>
                <a:gd name="connsiteY9" fmla="*/ 2567870 h 2567870"/>
                <a:gd name="connsiteX10" fmla="*/ 66006 w 2253594"/>
                <a:gd name="connsiteY10" fmla="*/ 2501864 h 2567870"/>
                <a:gd name="connsiteX11" fmla="*/ 0 w 2253594"/>
                <a:gd name="connsiteY11" fmla="*/ 2342511 h 2567870"/>
                <a:gd name="connsiteX12" fmla="*/ 0 w 2253594"/>
                <a:gd name="connsiteY12" fmla="*/ 225359 h 2567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3594" h="2567870">
                  <a:moveTo>
                    <a:pt x="0" y="225359"/>
                  </a:moveTo>
                  <a:cubicBezTo>
                    <a:pt x="0" y="165590"/>
                    <a:pt x="23743" y="108269"/>
                    <a:pt x="66006" y="66006"/>
                  </a:cubicBezTo>
                  <a:cubicBezTo>
                    <a:pt x="108269" y="23743"/>
                    <a:pt x="165590" y="0"/>
                    <a:pt x="225359" y="0"/>
                  </a:cubicBezTo>
                  <a:lnTo>
                    <a:pt x="2028235" y="0"/>
                  </a:lnTo>
                  <a:cubicBezTo>
                    <a:pt x="2088004" y="0"/>
                    <a:pt x="2145325" y="23743"/>
                    <a:pt x="2187588" y="66006"/>
                  </a:cubicBezTo>
                  <a:cubicBezTo>
                    <a:pt x="2229851" y="108269"/>
                    <a:pt x="2253594" y="165590"/>
                    <a:pt x="2253594" y="225359"/>
                  </a:cubicBezTo>
                  <a:lnTo>
                    <a:pt x="2253594" y="2342511"/>
                  </a:lnTo>
                  <a:cubicBezTo>
                    <a:pt x="2253594" y="2402280"/>
                    <a:pt x="2229851" y="2459601"/>
                    <a:pt x="2187588" y="2501864"/>
                  </a:cubicBezTo>
                  <a:cubicBezTo>
                    <a:pt x="2145325" y="2544127"/>
                    <a:pt x="2088004" y="2567870"/>
                    <a:pt x="2028235" y="2567870"/>
                  </a:cubicBezTo>
                  <a:lnTo>
                    <a:pt x="225359" y="2567870"/>
                  </a:lnTo>
                  <a:cubicBezTo>
                    <a:pt x="165590" y="2567870"/>
                    <a:pt x="108269" y="2544127"/>
                    <a:pt x="66006" y="2501864"/>
                  </a:cubicBezTo>
                  <a:cubicBezTo>
                    <a:pt x="23743" y="2459601"/>
                    <a:pt x="0" y="2402280"/>
                    <a:pt x="0" y="2342511"/>
                  </a:cubicBezTo>
                  <a:lnTo>
                    <a:pt x="0" y="225359"/>
                  </a:lnTo>
                  <a:close/>
                </a:path>
              </a:pathLst>
            </a:cu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63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spcFirstLastPara="0" vert="horz" wrap="square" lIns="126966" tIns="126966" rIns="126966" bIns="126966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Times New Roman Cyr" pitchFamily="18" charset="0"/>
              </a:endParaRPr>
            </a:p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cs typeface="Times New Roman Cyr" pitchFamily="18" charset="0"/>
                </a:rPr>
                <a:t>Кризисная психологическая</a:t>
              </a:r>
            </a:p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cs typeface="Times New Roman Cyr" pitchFamily="18" charset="0"/>
                </a:rPr>
                <a:t>помощь в условиях ЧС </a:t>
              </a:r>
            </a:p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cs typeface="Times New Roman Cyr" pitchFamily="18" charset="0"/>
                </a:rPr>
                <a:t>с участниками предупреждения и ликвидации последствий ЧС</a:t>
              </a:r>
            </a:p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Times New Roman Cyr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9024653" y="967561"/>
              <a:ext cx="3491616" cy="533189"/>
            </a:xfrm>
            <a:custGeom>
              <a:avLst/>
              <a:gdLst>
                <a:gd name="connsiteX0" fmla="*/ 0 w 1758692"/>
                <a:gd name="connsiteY0" fmla="*/ 162469 h 1624694"/>
                <a:gd name="connsiteX1" fmla="*/ 47586 w 1758692"/>
                <a:gd name="connsiteY1" fmla="*/ 47586 h 1624694"/>
                <a:gd name="connsiteX2" fmla="*/ 162469 w 1758692"/>
                <a:gd name="connsiteY2" fmla="*/ 0 h 1624694"/>
                <a:gd name="connsiteX3" fmla="*/ 1596223 w 1758692"/>
                <a:gd name="connsiteY3" fmla="*/ 0 h 1624694"/>
                <a:gd name="connsiteX4" fmla="*/ 1711106 w 1758692"/>
                <a:gd name="connsiteY4" fmla="*/ 47586 h 1624694"/>
                <a:gd name="connsiteX5" fmla="*/ 1758692 w 1758692"/>
                <a:gd name="connsiteY5" fmla="*/ 162469 h 1624694"/>
                <a:gd name="connsiteX6" fmla="*/ 1758692 w 1758692"/>
                <a:gd name="connsiteY6" fmla="*/ 1462225 h 1624694"/>
                <a:gd name="connsiteX7" fmla="*/ 1711106 w 1758692"/>
                <a:gd name="connsiteY7" fmla="*/ 1577108 h 1624694"/>
                <a:gd name="connsiteX8" fmla="*/ 1596223 w 1758692"/>
                <a:gd name="connsiteY8" fmla="*/ 1624694 h 1624694"/>
                <a:gd name="connsiteX9" fmla="*/ 162469 w 1758692"/>
                <a:gd name="connsiteY9" fmla="*/ 1624694 h 1624694"/>
                <a:gd name="connsiteX10" fmla="*/ 47586 w 1758692"/>
                <a:gd name="connsiteY10" fmla="*/ 1577108 h 1624694"/>
                <a:gd name="connsiteX11" fmla="*/ 0 w 1758692"/>
                <a:gd name="connsiteY11" fmla="*/ 1462225 h 1624694"/>
                <a:gd name="connsiteX12" fmla="*/ 0 w 1758692"/>
                <a:gd name="connsiteY12" fmla="*/ 162469 h 162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8692" h="1624694">
                  <a:moveTo>
                    <a:pt x="0" y="162469"/>
                  </a:moveTo>
                  <a:cubicBezTo>
                    <a:pt x="0" y="119380"/>
                    <a:pt x="17117" y="78055"/>
                    <a:pt x="47586" y="47586"/>
                  </a:cubicBezTo>
                  <a:cubicBezTo>
                    <a:pt x="78055" y="17117"/>
                    <a:pt x="119380" y="0"/>
                    <a:pt x="162469" y="0"/>
                  </a:cubicBezTo>
                  <a:lnTo>
                    <a:pt x="1596223" y="0"/>
                  </a:lnTo>
                  <a:cubicBezTo>
                    <a:pt x="1639312" y="0"/>
                    <a:pt x="1680637" y="17117"/>
                    <a:pt x="1711106" y="47586"/>
                  </a:cubicBezTo>
                  <a:cubicBezTo>
                    <a:pt x="1741575" y="78055"/>
                    <a:pt x="1758692" y="119380"/>
                    <a:pt x="1758692" y="162469"/>
                  </a:cubicBezTo>
                  <a:lnTo>
                    <a:pt x="1758692" y="1462225"/>
                  </a:lnTo>
                  <a:cubicBezTo>
                    <a:pt x="1758692" y="1505314"/>
                    <a:pt x="1741575" y="1546639"/>
                    <a:pt x="1711106" y="1577108"/>
                  </a:cubicBezTo>
                  <a:cubicBezTo>
                    <a:pt x="1680637" y="1607577"/>
                    <a:pt x="1639312" y="1624694"/>
                    <a:pt x="1596223" y="1624694"/>
                  </a:cubicBezTo>
                  <a:lnTo>
                    <a:pt x="162469" y="1624694"/>
                  </a:lnTo>
                  <a:cubicBezTo>
                    <a:pt x="119380" y="1624694"/>
                    <a:pt x="78055" y="1607577"/>
                    <a:pt x="47586" y="1577108"/>
                  </a:cubicBezTo>
                  <a:cubicBezTo>
                    <a:pt x="17117" y="1546639"/>
                    <a:pt x="0" y="1505314"/>
                    <a:pt x="0" y="1462225"/>
                  </a:cubicBezTo>
                  <a:lnTo>
                    <a:pt x="0" y="162469"/>
                  </a:lnTo>
                  <a:close/>
                </a:path>
              </a:pathLst>
            </a:cu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63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spcFirstLastPara="0" vert="horz" wrap="square" lIns="108546" tIns="108546" rIns="108546" bIns="108546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cs typeface="Times New Roman Cyr" pitchFamily="18" charset="0"/>
                </a:rPr>
                <a:t>Общественные организации «Выход есть всегда»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102684" y="923806"/>
              <a:ext cx="3043296" cy="999594"/>
            </a:xfrm>
            <a:custGeom>
              <a:avLst/>
              <a:gdLst>
                <a:gd name="connsiteX0" fmla="*/ 0 w 1680768"/>
                <a:gd name="connsiteY0" fmla="*/ 150607 h 1506070"/>
                <a:gd name="connsiteX1" fmla="*/ 44112 w 1680768"/>
                <a:gd name="connsiteY1" fmla="*/ 44112 h 1506070"/>
                <a:gd name="connsiteX2" fmla="*/ 150607 w 1680768"/>
                <a:gd name="connsiteY2" fmla="*/ 0 h 1506070"/>
                <a:gd name="connsiteX3" fmla="*/ 1530161 w 1680768"/>
                <a:gd name="connsiteY3" fmla="*/ 0 h 1506070"/>
                <a:gd name="connsiteX4" fmla="*/ 1636656 w 1680768"/>
                <a:gd name="connsiteY4" fmla="*/ 44112 h 1506070"/>
                <a:gd name="connsiteX5" fmla="*/ 1680768 w 1680768"/>
                <a:gd name="connsiteY5" fmla="*/ 150607 h 1506070"/>
                <a:gd name="connsiteX6" fmla="*/ 1680768 w 1680768"/>
                <a:gd name="connsiteY6" fmla="*/ 1355463 h 1506070"/>
                <a:gd name="connsiteX7" fmla="*/ 1636656 w 1680768"/>
                <a:gd name="connsiteY7" fmla="*/ 1461958 h 1506070"/>
                <a:gd name="connsiteX8" fmla="*/ 1530161 w 1680768"/>
                <a:gd name="connsiteY8" fmla="*/ 1506070 h 1506070"/>
                <a:gd name="connsiteX9" fmla="*/ 150607 w 1680768"/>
                <a:gd name="connsiteY9" fmla="*/ 1506070 h 1506070"/>
                <a:gd name="connsiteX10" fmla="*/ 44112 w 1680768"/>
                <a:gd name="connsiteY10" fmla="*/ 1461958 h 1506070"/>
                <a:gd name="connsiteX11" fmla="*/ 0 w 1680768"/>
                <a:gd name="connsiteY11" fmla="*/ 1355463 h 1506070"/>
                <a:gd name="connsiteX12" fmla="*/ 0 w 1680768"/>
                <a:gd name="connsiteY12" fmla="*/ 150607 h 1506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0768" h="1506070">
                  <a:moveTo>
                    <a:pt x="0" y="150607"/>
                  </a:moveTo>
                  <a:cubicBezTo>
                    <a:pt x="0" y="110664"/>
                    <a:pt x="15868" y="72356"/>
                    <a:pt x="44112" y="44112"/>
                  </a:cubicBezTo>
                  <a:cubicBezTo>
                    <a:pt x="72356" y="15868"/>
                    <a:pt x="110664" y="0"/>
                    <a:pt x="150607" y="0"/>
                  </a:cubicBezTo>
                  <a:lnTo>
                    <a:pt x="1530161" y="0"/>
                  </a:lnTo>
                  <a:cubicBezTo>
                    <a:pt x="1570104" y="0"/>
                    <a:pt x="1608412" y="15868"/>
                    <a:pt x="1636656" y="44112"/>
                  </a:cubicBezTo>
                  <a:cubicBezTo>
                    <a:pt x="1664900" y="72356"/>
                    <a:pt x="1680768" y="110664"/>
                    <a:pt x="1680768" y="150607"/>
                  </a:cubicBezTo>
                  <a:lnTo>
                    <a:pt x="1680768" y="1355463"/>
                  </a:lnTo>
                  <a:cubicBezTo>
                    <a:pt x="1680768" y="1395406"/>
                    <a:pt x="1664901" y="1433714"/>
                    <a:pt x="1636656" y="1461958"/>
                  </a:cubicBezTo>
                  <a:cubicBezTo>
                    <a:pt x="1608412" y="1490202"/>
                    <a:pt x="1570104" y="1506070"/>
                    <a:pt x="1530161" y="1506070"/>
                  </a:cubicBezTo>
                  <a:lnTo>
                    <a:pt x="150607" y="1506070"/>
                  </a:lnTo>
                  <a:cubicBezTo>
                    <a:pt x="110664" y="1506070"/>
                    <a:pt x="72356" y="1490202"/>
                    <a:pt x="44112" y="1461958"/>
                  </a:cubicBezTo>
                  <a:cubicBezTo>
                    <a:pt x="15868" y="1433714"/>
                    <a:pt x="0" y="1395406"/>
                    <a:pt x="0" y="1355463"/>
                  </a:cubicBezTo>
                  <a:lnTo>
                    <a:pt x="0" y="150607"/>
                  </a:lnTo>
                  <a:close/>
                </a:path>
              </a:pathLst>
            </a:cu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63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spcFirstLastPara="0" vert="horz" wrap="square" lIns="105071" tIns="105071" rIns="105071" bIns="105071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cs typeface="Times New Roman Cyr" pitchFamily="18" charset="0"/>
                </a:rPr>
                <a:t>Супервизии сложных случаев оказания психологической помощи населению РТ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9024655" y="1688781"/>
              <a:ext cx="3491616" cy="734392"/>
            </a:xfrm>
            <a:custGeom>
              <a:avLst/>
              <a:gdLst>
                <a:gd name="connsiteX0" fmla="*/ 0 w 2496041"/>
                <a:gd name="connsiteY0" fmla="*/ 150607 h 1506070"/>
                <a:gd name="connsiteX1" fmla="*/ 44112 w 2496041"/>
                <a:gd name="connsiteY1" fmla="*/ 44112 h 1506070"/>
                <a:gd name="connsiteX2" fmla="*/ 150607 w 2496041"/>
                <a:gd name="connsiteY2" fmla="*/ 0 h 1506070"/>
                <a:gd name="connsiteX3" fmla="*/ 2345434 w 2496041"/>
                <a:gd name="connsiteY3" fmla="*/ 0 h 1506070"/>
                <a:gd name="connsiteX4" fmla="*/ 2451929 w 2496041"/>
                <a:gd name="connsiteY4" fmla="*/ 44112 h 1506070"/>
                <a:gd name="connsiteX5" fmla="*/ 2496041 w 2496041"/>
                <a:gd name="connsiteY5" fmla="*/ 150607 h 1506070"/>
                <a:gd name="connsiteX6" fmla="*/ 2496041 w 2496041"/>
                <a:gd name="connsiteY6" fmla="*/ 1355463 h 1506070"/>
                <a:gd name="connsiteX7" fmla="*/ 2451929 w 2496041"/>
                <a:gd name="connsiteY7" fmla="*/ 1461958 h 1506070"/>
                <a:gd name="connsiteX8" fmla="*/ 2345434 w 2496041"/>
                <a:gd name="connsiteY8" fmla="*/ 1506070 h 1506070"/>
                <a:gd name="connsiteX9" fmla="*/ 150607 w 2496041"/>
                <a:gd name="connsiteY9" fmla="*/ 1506070 h 1506070"/>
                <a:gd name="connsiteX10" fmla="*/ 44112 w 2496041"/>
                <a:gd name="connsiteY10" fmla="*/ 1461958 h 1506070"/>
                <a:gd name="connsiteX11" fmla="*/ 0 w 2496041"/>
                <a:gd name="connsiteY11" fmla="*/ 1355463 h 1506070"/>
                <a:gd name="connsiteX12" fmla="*/ 0 w 2496041"/>
                <a:gd name="connsiteY12" fmla="*/ 150607 h 1506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6041" h="1506070">
                  <a:moveTo>
                    <a:pt x="0" y="150607"/>
                  </a:moveTo>
                  <a:cubicBezTo>
                    <a:pt x="0" y="110664"/>
                    <a:pt x="15868" y="72356"/>
                    <a:pt x="44112" y="44112"/>
                  </a:cubicBezTo>
                  <a:cubicBezTo>
                    <a:pt x="72356" y="15868"/>
                    <a:pt x="110664" y="0"/>
                    <a:pt x="150607" y="0"/>
                  </a:cubicBezTo>
                  <a:lnTo>
                    <a:pt x="2345434" y="0"/>
                  </a:lnTo>
                  <a:cubicBezTo>
                    <a:pt x="2385377" y="0"/>
                    <a:pt x="2423685" y="15868"/>
                    <a:pt x="2451929" y="44112"/>
                  </a:cubicBezTo>
                  <a:cubicBezTo>
                    <a:pt x="2480173" y="72356"/>
                    <a:pt x="2496041" y="110664"/>
                    <a:pt x="2496041" y="150607"/>
                  </a:cubicBezTo>
                  <a:lnTo>
                    <a:pt x="2496041" y="1355463"/>
                  </a:lnTo>
                  <a:cubicBezTo>
                    <a:pt x="2496041" y="1395406"/>
                    <a:pt x="2480174" y="1433714"/>
                    <a:pt x="2451929" y="1461958"/>
                  </a:cubicBezTo>
                  <a:cubicBezTo>
                    <a:pt x="2423685" y="1490202"/>
                    <a:pt x="2385377" y="1506070"/>
                    <a:pt x="2345434" y="1506070"/>
                  </a:cubicBezTo>
                  <a:lnTo>
                    <a:pt x="150607" y="1506070"/>
                  </a:lnTo>
                  <a:cubicBezTo>
                    <a:pt x="110664" y="1506070"/>
                    <a:pt x="72356" y="1490202"/>
                    <a:pt x="44112" y="1461958"/>
                  </a:cubicBezTo>
                  <a:cubicBezTo>
                    <a:pt x="15868" y="1433714"/>
                    <a:pt x="0" y="1395406"/>
                    <a:pt x="0" y="1355463"/>
                  </a:cubicBezTo>
                  <a:lnTo>
                    <a:pt x="0" y="150607"/>
                  </a:lnTo>
                  <a:close/>
                </a:path>
              </a:pathLst>
            </a:cu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63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spcFirstLastPara="0" vert="horz" wrap="square" lIns="105071" tIns="105071" rIns="105071" bIns="105071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itchFamily="34" charset="0"/>
                  <a:cs typeface="Times New Roman Cyr" pitchFamily="18" charset="0"/>
                </a:rPr>
                <a:t>Общероссийская общественная организация «Российский красный крест»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3171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59" y="1049101"/>
            <a:ext cx="52565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Функционируют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 кабинета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медико-психологического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консультирования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12.03.2025: </a:t>
            </a:r>
          </a:p>
          <a:p>
            <a:pPr marL="285750" indent="-285750" algn="just" defTabSz="914400"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2 676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 участников СВО,      </a:t>
            </a:r>
          </a:p>
          <a:p>
            <a:pPr marL="285750" indent="-285750" algn="just" defTabSz="914400"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5 578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семей и семей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погибших,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–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656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консультаций;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>
              <a:defRPr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 defTabSz="914400">
              <a:buFontTx/>
              <a:buChar char="•"/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01.06.2023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медицинских (клинических) психологов на базе Государственного фонда поддержки участников специальной военной операции «Защитники Отечества» в Республике Татарстан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400"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628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консультаций, в т.ч.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739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участников СВО и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2 357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членов семей участников СВО. 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>
              <a:defRPr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59" y="267663"/>
            <a:ext cx="747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ПСИХОЛОГИЧЕСКОЙ, ПСИХОТЕРАПЕВТИЧЕСКОЙ И ПСИХИАТРИЧЕСКОЙ ПОМОЩИ УЧАСТНИКАМ СВО И ЧЛЕНАМ ИХ СЕМЕЙ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28603"/>
          <a:stretch>
            <a:fillRect/>
          </a:stretch>
        </p:blipFill>
        <p:spPr bwMode="auto">
          <a:xfrm>
            <a:off x="6287738" y="2959803"/>
            <a:ext cx="1656183" cy="17204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49101"/>
            <a:ext cx="1788427" cy="17823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4866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75606"/>
            <a:ext cx="784887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ru-RU" sz="1600" spc="-2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600" spc="-2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spc="-2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Организована работа по лекарственному обеспечению: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spc="-2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Определены необходимые лекарственные препараты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spc="-2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Организовано активное приглашение ВБД и выписка рецептов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spc="-2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 состоянию на 28.02.2026 388 участников СВО получили льготные лекарственные препараты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954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ЛЕКАРСТВЕННОЕ ОБЕСПЕЧЕНИЕ ВЕТЕРАНОВ БОЕВЫХ ДЕЙСТВИЙ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886" y="3651870"/>
            <a:ext cx="2610262" cy="1503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069" y="3651870"/>
            <a:ext cx="2681818" cy="14866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3651870"/>
            <a:ext cx="2689499" cy="149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7344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4184</TotalTime>
  <Words>843</Words>
  <Application>Microsoft Office PowerPoint</Application>
  <PresentationFormat>Экран (16:9)</PresentationFormat>
  <Paragraphs>103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Arial Narrow</vt:lpstr>
      <vt:lpstr>Calibri</vt:lpstr>
      <vt:lpstr>Cambria</vt:lpstr>
      <vt:lpstr>Roboto Light</vt:lpstr>
      <vt:lpstr>Segoe UI</vt:lpstr>
      <vt:lpstr>Segoe UI Semibold</vt:lpstr>
      <vt:lpstr>Times New Roman</vt:lpstr>
      <vt:lpstr>Times New Roman Cyr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Резида А. Шагвалиева</cp:lastModifiedBy>
  <cp:revision>456</cp:revision>
  <cp:lastPrinted>2026-03-12T11:03:57Z</cp:lastPrinted>
  <dcterms:created xsi:type="dcterms:W3CDTF">2024-11-28T09:44:29Z</dcterms:created>
  <dcterms:modified xsi:type="dcterms:W3CDTF">2026-03-16T06:46:37Z</dcterms:modified>
</cp:coreProperties>
</file>